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aleway"/>
      <p:regular r:id="rId12"/>
      <p:bold r:id="rId13"/>
      <p:italic r:id="rId14"/>
      <p:boldItalic r:id="rId15"/>
    </p:embeddedFont>
    <p:embeddedFont>
      <p:font typeface="La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bold.fntdata"/><Relationship Id="rId12"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Italic.fntdata"/><Relationship Id="rId14" Type="http://schemas.openxmlformats.org/officeDocument/2006/relationships/font" Target="fonts/Raleway-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78ee80bce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78ee80bce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8ee80bce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78ee80bce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650d5dc6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650d5dc6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650d5dc66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650d5dc66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650d5dc66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650d5dc66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emonde.fr/les-decodeurs/article/2017/03/09/comment-3-fausses-informations-recentes-ont-faconne-l-opinion_5091843_4355770.html" TargetMode="External"/><Relationship Id="rId4" Type="http://schemas.openxmlformats.org/officeDocument/2006/relationships/hyperlink" Target="https://www.lemonde.fr/international/article/2025/09/01/en-afghanistan-un-seisme-cause-la-mort-d-au-moins-250-personnes_6637995_3210.html" TargetMode="External"/><Relationship Id="rId5" Type="http://schemas.openxmlformats.org/officeDocument/2006/relationships/hyperlink" Target="https://www.legorafi.fr/2025/08/05/les-arrets-maladie-devront-desormais-etre-poses-au-moins-6-mois-a-lav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https://www.youtube.com/watch?v=WE88bkPt7Uo&amp;t=72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FAKE NEWS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Comment identifier les Fake News et trouver les sources fiables</a:t>
            </a:r>
            <a:endParaRPr/>
          </a:p>
        </p:txBody>
      </p:sp>
      <p:pic>
        <p:nvPicPr>
          <p:cNvPr id="88" name="Google Shape;88;p13"/>
          <p:cNvPicPr preferRelativeResize="0"/>
          <p:nvPr/>
        </p:nvPicPr>
        <p:blipFill rotWithShape="1">
          <a:blip r:embed="rId3">
            <a:alphaModFix/>
          </a:blip>
          <a:srcRect b="1352" l="13898" r="12522" t="1362"/>
          <a:stretch/>
        </p:blipFill>
        <p:spPr>
          <a:xfrm>
            <a:off x="5873500" y="218150"/>
            <a:ext cx="3029400" cy="2668500"/>
          </a:xfrm>
          <a:prstGeom prst="roundRect">
            <a:avLst>
              <a:gd fmla="val 16667" name="adj"/>
            </a:avLst>
          </a:prstGeom>
          <a:noFill/>
          <a:ln>
            <a:noFill/>
          </a:ln>
        </p:spPr>
      </p:pic>
      <p:sp>
        <p:nvSpPr>
          <p:cNvPr id="89" name="Google Shape;89;p13"/>
          <p:cNvSpPr/>
          <p:nvPr/>
        </p:nvSpPr>
        <p:spPr>
          <a:xfrm>
            <a:off x="597750" y="4176800"/>
            <a:ext cx="2885400" cy="966600"/>
          </a:xfrm>
          <a:prstGeom prst="ellipse">
            <a:avLst/>
          </a:prstGeom>
          <a:gradFill>
            <a:gsLst>
              <a:gs pos="0">
                <a:srgbClr val="24D2BA"/>
              </a:gs>
              <a:gs pos="100000">
                <a:srgbClr val="155E54"/>
              </a:gs>
            </a:gsLst>
            <a:path path="circle">
              <a:fillToRect b="50%" l="50%" r="50%" t="50%"/>
            </a:path>
            <a:tileRect/>
          </a:gra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90" name="Google Shape;90;p13" title="image-removebg-preview (3).png"/>
          <p:cNvPicPr preferRelativeResize="0"/>
          <p:nvPr/>
        </p:nvPicPr>
        <p:blipFill rotWithShape="1">
          <a:blip r:embed="rId4">
            <a:alphaModFix/>
          </a:blip>
          <a:srcRect b="36362" l="21505" r="22270" t="37617"/>
          <a:stretch/>
        </p:blipFill>
        <p:spPr>
          <a:xfrm>
            <a:off x="790225" y="4312925"/>
            <a:ext cx="2500451" cy="694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Définition</a:t>
            </a:r>
            <a:endParaRPr/>
          </a:p>
        </p:txBody>
      </p:sp>
      <p:sp>
        <p:nvSpPr>
          <p:cNvPr id="96" name="Google Shape;96;p14"/>
          <p:cNvSpPr txBox="1"/>
          <p:nvPr>
            <p:ph idx="1" type="body"/>
          </p:nvPr>
        </p:nvSpPr>
        <p:spPr>
          <a:xfrm>
            <a:off x="727650" y="2043000"/>
            <a:ext cx="7688700" cy="22611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fr" sz="1700">
                <a:solidFill>
                  <a:srgbClr val="3A3A3A"/>
                </a:solidFill>
                <a:highlight>
                  <a:srgbClr val="FFFFFF"/>
                </a:highlight>
              </a:rPr>
              <a:t>Une fake news (Infox en français) désigne une information mensongère ou délibérément biaisée, répandue par exemple pour favoriser un parti politique au détriment d'un autre, pour entacher la réputation d'une personnalité ou d'une entreprise, ou encore pour contredire une vérité scientifique établie.</a:t>
            </a:r>
            <a:endParaRPr sz="1800"/>
          </a:p>
        </p:txBody>
      </p:sp>
      <p:pic>
        <p:nvPicPr>
          <p:cNvPr id="97" name="Google Shape;97;p14" title="le8311l3fc-le-monde-logo-le-monde-logo-ruya-foundation-for-contemporary-culture-in-iraq-removebg-preview.png"/>
          <p:cNvPicPr preferRelativeResize="0"/>
          <p:nvPr/>
        </p:nvPicPr>
        <p:blipFill>
          <a:blip r:embed="rId3">
            <a:alphaModFix/>
          </a:blip>
          <a:stretch>
            <a:fillRect/>
          </a:stretch>
        </p:blipFill>
        <p:spPr>
          <a:xfrm>
            <a:off x="5365797" y="493103"/>
            <a:ext cx="1349525" cy="1399025"/>
          </a:xfrm>
          <a:prstGeom prst="rect">
            <a:avLst/>
          </a:prstGeom>
          <a:noFill/>
          <a:ln>
            <a:noFill/>
          </a:ln>
        </p:spPr>
      </p:pic>
      <p:pic>
        <p:nvPicPr>
          <p:cNvPr id="98" name="Google Shape;98;p14"/>
          <p:cNvPicPr preferRelativeResize="0"/>
          <p:nvPr/>
        </p:nvPicPr>
        <p:blipFill>
          <a:blip r:embed="rId4">
            <a:alphaModFix/>
          </a:blip>
          <a:stretch>
            <a:fillRect/>
          </a:stretch>
        </p:blipFill>
        <p:spPr>
          <a:xfrm>
            <a:off x="287802" y="3593801"/>
            <a:ext cx="2755026" cy="1549699"/>
          </a:xfrm>
          <a:prstGeom prst="rect">
            <a:avLst/>
          </a:prstGeom>
          <a:noFill/>
          <a:ln>
            <a:noFill/>
          </a:ln>
        </p:spPr>
      </p:pic>
      <p:pic>
        <p:nvPicPr>
          <p:cNvPr id="99" name="Google Shape;99;p14"/>
          <p:cNvPicPr preferRelativeResize="0"/>
          <p:nvPr/>
        </p:nvPicPr>
        <p:blipFill>
          <a:blip r:embed="rId5">
            <a:alphaModFix/>
          </a:blip>
          <a:stretch>
            <a:fillRect/>
          </a:stretch>
        </p:blipFill>
        <p:spPr>
          <a:xfrm>
            <a:off x="5763400" y="3544698"/>
            <a:ext cx="2403950" cy="120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Comment savoir ?</a:t>
            </a:r>
            <a:endParaRPr/>
          </a:p>
        </p:txBody>
      </p:sp>
      <p:sp>
        <p:nvSpPr>
          <p:cNvPr id="105" name="Google Shape;105;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fr" sz="1500"/>
              <a:t>Analyser la mise en page et l’orthographe</a:t>
            </a:r>
            <a:br>
              <a:rPr lang="fr" sz="1500"/>
            </a:br>
            <a:endParaRPr sz="1500"/>
          </a:p>
          <a:p>
            <a:pPr indent="-323850" lvl="0" marL="457200" rtl="0" algn="l">
              <a:spcBef>
                <a:spcPts val="0"/>
              </a:spcBef>
              <a:spcAft>
                <a:spcPts val="0"/>
              </a:spcAft>
              <a:buSzPts val="1500"/>
              <a:buChar char="●"/>
            </a:pPr>
            <a:r>
              <a:rPr lang="fr" sz="1500"/>
              <a:t>Toujours vérifier l’émetteur (Qui ? Nom du site ?)</a:t>
            </a:r>
            <a:br>
              <a:rPr lang="fr" sz="1500"/>
            </a:br>
            <a:endParaRPr sz="1500"/>
          </a:p>
          <a:p>
            <a:pPr indent="-323850" lvl="0" marL="457200" rtl="0" algn="l">
              <a:spcBef>
                <a:spcPts val="0"/>
              </a:spcBef>
              <a:spcAft>
                <a:spcPts val="0"/>
              </a:spcAft>
              <a:buSzPts val="1500"/>
              <a:buChar char="●"/>
            </a:pPr>
            <a:r>
              <a:rPr lang="fr" sz="1500"/>
              <a:t>Comparer l’information avec d’autres sites ( Diversifier ses sources).</a:t>
            </a:r>
            <a:endParaRPr sz="1500"/>
          </a:p>
        </p:txBody>
      </p:sp>
      <p:pic>
        <p:nvPicPr>
          <p:cNvPr id="106" name="Google Shape;106;p15"/>
          <p:cNvPicPr preferRelativeResize="0"/>
          <p:nvPr/>
        </p:nvPicPr>
        <p:blipFill>
          <a:blip r:embed="rId3">
            <a:alphaModFix/>
          </a:blip>
          <a:stretch>
            <a:fillRect/>
          </a:stretch>
        </p:blipFill>
        <p:spPr>
          <a:xfrm rot="2361709">
            <a:off x="6165806" y="805460"/>
            <a:ext cx="1467399" cy="1467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Les exemples</a:t>
            </a:r>
            <a:endParaRPr/>
          </a:p>
        </p:txBody>
      </p:sp>
      <p:sp>
        <p:nvSpPr>
          <p:cNvPr id="112" name="Google Shape;112;p16"/>
          <p:cNvSpPr txBox="1"/>
          <p:nvPr>
            <p:ph idx="1" type="body"/>
          </p:nvPr>
        </p:nvSpPr>
        <p:spPr>
          <a:xfrm>
            <a:off x="729450" y="2078875"/>
            <a:ext cx="6126000" cy="131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1100" u="sng">
                <a:solidFill>
                  <a:schemeClr val="hlink"/>
                </a:solidFill>
                <a:latin typeface="Arial"/>
                <a:ea typeface="Arial"/>
                <a:cs typeface="Arial"/>
                <a:sym typeface="Arial"/>
                <a:hlinkClick r:id="rId3"/>
              </a:rPr>
              <a:t>Trois fausses informations récentes qui ont influencé l’opinion</a:t>
            </a:r>
            <a:r>
              <a:rPr lang="fr">
                <a:solidFill>
                  <a:schemeClr val="dk2"/>
                </a:solidFill>
              </a:rPr>
              <a:t> - </a:t>
            </a:r>
            <a:r>
              <a:rPr i="1" lang="fr">
                <a:solidFill>
                  <a:schemeClr val="dk2"/>
                </a:solidFill>
              </a:rPr>
              <a:t>Le Monde</a:t>
            </a:r>
            <a:endParaRPr i="1">
              <a:solidFill>
                <a:schemeClr val="dk2"/>
              </a:solidFill>
            </a:endParaRPr>
          </a:p>
          <a:p>
            <a:pPr indent="0" lvl="0" marL="0" rtl="0" algn="l">
              <a:spcBef>
                <a:spcPts val="1200"/>
              </a:spcBef>
              <a:spcAft>
                <a:spcPts val="0"/>
              </a:spcAft>
              <a:buNone/>
            </a:pPr>
            <a:r>
              <a:rPr lang="fr" sz="1100" u="sng">
                <a:solidFill>
                  <a:schemeClr val="hlink"/>
                </a:solidFill>
                <a:latin typeface="Arial"/>
                <a:ea typeface="Arial"/>
                <a:cs typeface="Arial"/>
                <a:sym typeface="Arial"/>
                <a:hlinkClick r:id="rId4"/>
              </a:rPr>
              <a:t>Afghanistan : un puissant séisme dans l’est du pays, plus de 600 personnes tuées</a:t>
            </a:r>
            <a:r>
              <a:rPr i="1" lang="fr">
                <a:solidFill>
                  <a:schemeClr val="dk2"/>
                </a:solidFill>
              </a:rPr>
              <a:t> - Le Monde</a:t>
            </a:r>
            <a:endParaRPr i="1">
              <a:solidFill>
                <a:schemeClr val="dk2"/>
              </a:solidFill>
            </a:endParaRPr>
          </a:p>
          <a:p>
            <a:pPr indent="0" lvl="0" marL="0" rtl="0" algn="l">
              <a:spcBef>
                <a:spcPts val="1200"/>
              </a:spcBef>
              <a:spcAft>
                <a:spcPts val="1200"/>
              </a:spcAft>
              <a:buNone/>
            </a:pPr>
            <a:r>
              <a:rPr lang="fr" sz="1100" u="sng">
                <a:solidFill>
                  <a:schemeClr val="hlink"/>
                </a:solidFill>
                <a:latin typeface="Arial"/>
                <a:ea typeface="Arial"/>
                <a:cs typeface="Arial"/>
                <a:sym typeface="Arial"/>
                <a:hlinkClick r:id="rId5"/>
              </a:rPr>
              <a:t>Les arrêts maladie devront désormais être posés au moins 6 mois à l’avance</a:t>
            </a:r>
            <a:r>
              <a:rPr i="1" lang="fr">
                <a:solidFill>
                  <a:schemeClr val="dk2"/>
                </a:solidFill>
              </a:rPr>
              <a:t> - Le Gorafi</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Les exemples</a:t>
            </a:r>
            <a:endParaRPr/>
          </a:p>
        </p:txBody>
      </p:sp>
      <p:pic>
        <p:nvPicPr>
          <p:cNvPr id="118" name="Google Shape;118;p17"/>
          <p:cNvPicPr preferRelativeResize="0"/>
          <p:nvPr/>
        </p:nvPicPr>
        <p:blipFill>
          <a:blip r:embed="rId3">
            <a:alphaModFix/>
          </a:blip>
          <a:stretch>
            <a:fillRect/>
          </a:stretch>
        </p:blipFill>
        <p:spPr>
          <a:xfrm>
            <a:off x="2995302" y="686300"/>
            <a:ext cx="5734650" cy="412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Deep fakes et IA, </a:t>
            </a:r>
            <a:r>
              <a:rPr lang="fr" sz="1266"/>
              <a:t>Comment la nouvelle technologie sert la désinformation :</a:t>
            </a:r>
            <a:endParaRPr sz="1266"/>
          </a:p>
        </p:txBody>
      </p:sp>
      <p:pic>
        <p:nvPicPr>
          <p:cNvPr id="124" name="Google Shape;124;p18"/>
          <p:cNvPicPr preferRelativeResize="0"/>
          <p:nvPr/>
        </p:nvPicPr>
        <p:blipFill>
          <a:blip r:embed="rId3">
            <a:alphaModFix/>
          </a:blip>
          <a:stretch>
            <a:fillRect/>
          </a:stretch>
        </p:blipFill>
        <p:spPr>
          <a:xfrm>
            <a:off x="915726" y="2351075"/>
            <a:ext cx="3615275" cy="2615300"/>
          </a:xfrm>
          <a:prstGeom prst="rect">
            <a:avLst/>
          </a:prstGeom>
          <a:noFill/>
          <a:ln>
            <a:noFill/>
          </a:ln>
        </p:spPr>
      </p:pic>
      <p:sp>
        <p:nvSpPr>
          <p:cNvPr id="125" name="Google Shape;125;p18"/>
          <p:cNvSpPr txBox="1"/>
          <p:nvPr/>
        </p:nvSpPr>
        <p:spPr>
          <a:xfrm>
            <a:off x="5018050" y="2036725"/>
            <a:ext cx="3697200" cy="8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u="sng">
                <a:solidFill>
                  <a:schemeClr val="hlink"/>
                </a:solidFill>
                <a:hlinkClick r:id="rId4"/>
              </a:rPr>
              <a:t>Le deepfake, expliqué</a:t>
            </a:r>
            <a:r>
              <a:rPr lang="fr" sz="1300">
                <a:solidFill>
                  <a:schemeClr val="accent1"/>
                </a:solidFill>
                <a:latin typeface="Lato"/>
                <a:ea typeface="Lato"/>
                <a:cs typeface="Lato"/>
                <a:sym typeface="Lato"/>
              </a:rPr>
              <a:t> </a:t>
            </a:r>
            <a:r>
              <a:rPr i="1" lang="fr" sz="1300">
                <a:solidFill>
                  <a:schemeClr val="dk2"/>
                </a:solidFill>
                <a:latin typeface="Lato"/>
                <a:ea typeface="Lato"/>
                <a:cs typeface="Lato"/>
                <a:sym typeface="Lato"/>
              </a:rPr>
              <a:t>- Brut</a:t>
            </a:r>
            <a:endParaRPr i="1" sz="1300">
              <a:solidFill>
                <a:schemeClr val="dk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